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7"/>
  </p:notesMasterIdLst>
  <p:sldIdLst>
    <p:sldId id="1002" r:id="rId2"/>
    <p:sldId id="936" r:id="rId3"/>
    <p:sldId id="948" r:id="rId4"/>
    <p:sldId id="1000" r:id="rId5"/>
    <p:sldId id="986" r:id="rId6"/>
  </p:sldIdLst>
  <p:sldSz cx="9144000" cy="6858000" type="screen4x3"/>
  <p:notesSz cx="67945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00"/>
    <a:srgbClr val="18AC49"/>
    <a:srgbClr val="FF00FF"/>
    <a:srgbClr val="FFFF00"/>
    <a:srgbClr val="FF0066"/>
    <a:srgbClr val="00FF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01" autoAdjust="0"/>
    <p:restoredTop sz="98424" autoAdjust="0"/>
  </p:normalViewPr>
  <p:slideViewPr>
    <p:cSldViewPr>
      <p:cViewPr varScale="1">
        <p:scale>
          <a:sx n="74" d="100"/>
          <a:sy n="74" d="100"/>
        </p:scale>
        <p:origin x="13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98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898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FE6D625-99F0-41A7-A861-07A580811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668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44F7-EAD5-4E45-B235-74393EAC6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9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ECAFE-FC04-4B52-AD22-251B2C45F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83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978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978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0D6B6-5E3A-4CE3-A360-08C3DD39A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282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260350"/>
            <a:ext cx="6264275" cy="720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38600" cy="5113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59313" y="1125538"/>
            <a:ext cx="4038600" cy="247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59313" y="3757613"/>
            <a:ext cx="4038600" cy="2481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71EEC-D030-4494-9566-9226BC81B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43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8BE40-22B9-40F8-B44A-DFE47248D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82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07220-065D-4328-A74C-FF574D135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70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1125538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128BE-2DB3-4FE0-8AB9-FCBC55545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40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DA35A-C968-405F-9512-1EECBF1F9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71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E074F-29A8-4F67-B64E-A8D643A72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D7183-7028-4EDD-A6CD-B652E40E7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29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A7D77-CEBA-4A3C-8E06-943F76275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770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1A92-616D-4720-9F37-C7B29BE30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62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accent1">
                <a:lumMod val="75000"/>
              </a:schemeClr>
            </a:gs>
            <a:gs pos="42000">
              <a:srgbClr val="2BBC71"/>
            </a:gs>
            <a:gs pos="69000">
              <a:srgbClr val="22B869"/>
            </a:gs>
            <a:gs pos="84000">
              <a:srgbClr val="63C999"/>
            </a:gs>
            <a:gs pos="0">
              <a:schemeClr val="accent1">
                <a:tint val="66000"/>
                <a:satMod val="160000"/>
              </a:schemeClr>
            </a:gs>
            <a:gs pos="54000">
              <a:srgbClr val="00B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исунок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260350"/>
            <a:ext cx="62642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296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526213"/>
            <a:ext cx="6111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AF63E16-4B00-4FB9-A81B-6E81FC01F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5222" name="Rectangle 6"/>
          <p:cNvSpPr>
            <a:spLocks noChangeArrowheads="1"/>
          </p:cNvSpPr>
          <p:nvPr/>
        </p:nvSpPr>
        <p:spPr bwMode="auto">
          <a:xfrm>
            <a:off x="1406525" y="1052513"/>
            <a:ext cx="7737475" cy="90487"/>
          </a:xfrm>
          <a:prstGeom prst="rect">
            <a:avLst/>
          </a:prstGeom>
          <a:gradFill rotWithShape="1">
            <a:gsLst>
              <a:gs pos="0">
                <a:srgbClr val="663300">
                  <a:alpha val="70000"/>
                </a:srgbClr>
              </a:gs>
              <a:gs pos="50000">
                <a:srgbClr val="FFCC66"/>
              </a:gs>
              <a:gs pos="100000">
                <a:srgbClr val="6633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ru-RU"/>
          </a:p>
        </p:txBody>
      </p:sp>
      <p:pic>
        <p:nvPicPr>
          <p:cNvPr id="265223" name="Picture 7" descr="Геральдика ЖДВкопирование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3025"/>
            <a:ext cx="11620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4" name="Rectangle 8"/>
          <p:cNvSpPr>
            <a:spLocks noChangeArrowheads="1"/>
          </p:cNvSpPr>
          <p:nvPr/>
        </p:nvSpPr>
        <p:spPr bwMode="auto">
          <a:xfrm>
            <a:off x="-36513" y="6507163"/>
            <a:ext cx="8277226" cy="90487"/>
          </a:xfrm>
          <a:prstGeom prst="rect">
            <a:avLst/>
          </a:prstGeom>
          <a:gradFill rotWithShape="1">
            <a:gsLst>
              <a:gs pos="0">
                <a:srgbClr val="663300">
                  <a:alpha val="70000"/>
                </a:srgbClr>
              </a:gs>
              <a:gs pos="50000">
                <a:srgbClr val="FFCC66"/>
              </a:gs>
              <a:gs pos="100000">
                <a:srgbClr val="6633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50" r:id="rId1"/>
    <p:sldLayoutId id="2147488151" r:id="rId2"/>
    <p:sldLayoutId id="2147488152" r:id="rId3"/>
    <p:sldLayoutId id="2147488153" r:id="rId4"/>
    <p:sldLayoutId id="2147488154" r:id="rId5"/>
    <p:sldLayoutId id="2147488155" r:id="rId6"/>
    <p:sldLayoutId id="2147488156" r:id="rId7"/>
    <p:sldLayoutId id="2147488157" r:id="rId8"/>
    <p:sldLayoutId id="2147488158" r:id="rId9"/>
    <p:sldLayoutId id="2147488159" r:id="rId10"/>
    <p:sldLayoutId id="2147488160" r:id="rId11"/>
    <p:sldLayoutId id="214748816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eg"/><Relationship Id="rId4" Type="http://schemas.openxmlformats.org/officeDocument/2006/relationships/image" Target="../media/image9.jp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8352928" cy="59849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3" y="1844824"/>
            <a:ext cx="77052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Программа внеурочной деятельности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«Учимся защищать Родину».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548680"/>
            <a:ext cx="1800200" cy="9361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3" y="3787559"/>
            <a:ext cx="3456385" cy="17281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3787559"/>
            <a:ext cx="340822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7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 descr="flag1"/>
          <p:cNvPicPr>
            <a:picLocks noChangeAspect="1" noChangeArrowheads="1" noCrop="1"/>
          </p:cNvPicPr>
          <p:nvPr/>
        </p:nvPicPr>
        <p:blipFill>
          <a:blip r:embed="rId2">
            <a:lum bright="-20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1275"/>
            <a:ext cx="10160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7848600" cy="4318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ПРОБЛЕМЫ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36513" y="765175"/>
            <a:ext cx="9180513" cy="0"/>
          </a:xfrm>
          <a:prstGeom prst="line">
            <a:avLst/>
          </a:prstGeom>
          <a:ln w="476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8237538" y="1889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97" tIns="45600" rIns="91197" bIns="45600" anchor="ctr"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4325" y="760413"/>
            <a:ext cx="85058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800" b="1" dirty="0" smtClean="0">
                <a:solidFill>
                  <a:srgbClr val="000000"/>
                </a:solidFill>
                <a:latin typeface="+mn-lt"/>
              </a:rPr>
              <a:t> </a:t>
            </a:r>
            <a:endParaRPr lang="ru-RU" sz="1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70000"/>
            <a:ext cx="8352606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внеурочной деятельности «Учимся защищать Родину»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заключается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необходимости патриотического воспитания и гражданского становления подрастающего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поколения.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а сегодняшний день это одна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из актуальных задач государства и общества. В Национальной доктрине образования в Российской Федерации определена не только государственная политика в области образования, но и дан социальный заказ государства на воспитание человека с активной жизненной позицией, трудолюбивого и высоконравственного, патриота своей Родины, уважающего права и свободы личности, традиции и культуру других народов, проявляющего национальную и религиозную терпимость. Изменения военно-политической обстановки в мире требуют укрепления экономической мощи Отечества, повышения его обороноспособности, отлаженной работы всей системы патриотического воспитания подрастающего поколения, подготовки его к защите Родины.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4" descr="flag1"/>
          <p:cNvPicPr>
            <a:picLocks noChangeAspect="1" noChangeArrowheads="1" noCrop="1"/>
          </p:cNvPicPr>
          <p:nvPr/>
        </p:nvPicPr>
        <p:blipFill>
          <a:blip r:embed="rId2">
            <a:lum bright="-20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1275"/>
            <a:ext cx="10160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7848600" cy="4318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ПРОГРАММЫ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36513" y="765175"/>
            <a:ext cx="9180513" cy="0"/>
          </a:xfrm>
          <a:prstGeom prst="line">
            <a:avLst/>
          </a:prstGeom>
          <a:ln w="476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8237538" y="1889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97" tIns="45600" rIns="91197" bIns="45600" anchor="ctr"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1" y="1268760"/>
            <a:ext cx="8139311" cy="4323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a typeface="Times New Roman" panose="02020603050405020304" pitchFamily="18" charset="0"/>
              </a:rPr>
              <a:t>воспитывать у молодых людей патриотизм, гражданское сознание, верность Отечеству, готовность к выполнению конституционных обязанностей, чувство любви к Родине;</a:t>
            </a:r>
            <a:endParaRPr lang="ru-RU" sz="2000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a typeface="Times New Roman" panose="02020603050405020304" pitchFamily="18" charset="0"/>
              </a:rPr>
              <a:t>воспитывать уважительное отношение к героической истории нашего государства, его вооруженным силам;</a:t>
            </a:r>
            <a:endParaRPr lang="ru-RU" sz="2000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a typeface="Times New Roman" panose="02020603050405020304" pitchFamily="18" charset="0"/>
              </a:rPr>
              <a:t>воспитывать потребность в здоровом образе жизни и активном отдыхе;</a:t>
            </a:r>
            <a:endParaRPr lang="ru-RU" sz="2000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a typeface="Times New Roman" panose="02020603050405020304" pitchFamily="18" charset="0"/>
              </a:rPr>
              <a:t>воспитывать самостоятельность;</a:t>
            </a:r>
            <a:endParaRPr lang="ru-RU" sz="2000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a typeface="Times New Roman" panose="02020603050405020304" pitchFamily="18" charset="0"/>
              </a:rPr>
              <a:t>воспитывать сознательную дисциплину и культуру поведения;</a:t>
            </a:r>
            <a:endParaRPr lang="ru-RU" sz="2000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a typeface="Times New Roman" panose="02020603050405020304" pitchFamily="18" charset="0"/>
              </a:rPr>
              <a:t>формировать эмоционально-ценностное отношение к окружающей действительности;</a:t>
            </a:r>
            <a:endParaRPr lang="ru-RU" sz="2000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a typeface="Times New Roman" panose="02020603050405020304" pitchFamily="18" charset="0"/>
              </a:rPr>
              <a:t>воспитывать дисциплинированность, силу воли, умение концентрироваться на выполнение поставленной цели.</a:t>
            </a:r>
            <a:endParaRPr lang="ru-RU" sz="2000" dirty="0">
              <a:effectLst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4" descr="flag1"/>
          <p:cNvPicPr>
            <a:picLocks noChangeAspect="1" noChangeArrowheads="1" noCrop="1"/>
          </p:cNvPicPr>
          <p:nvPr/>
        </p:nvPicPr>
        <p:blipFill>
          <a:blip r:embed="rId2">
            <a:lum bright="-20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1275"/>
            <a:ext cx="10160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7848600" cy="4318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ПРОГРАММЫ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36513" y="765175"/>
            <a:ext cx="9180513" cy="0"/>
          </a:xfrm>
          <a:prstGeom prst="line">
            <a:avLst/>
          </a:prstGeom>
          <a:ln w="476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8237538" y="1889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97" tIns="45600" rIns="91197" bIns="45600" anchor="ctr"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40768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ea typeface="Times New Roman" panose="02020603050405020304" pitchFamily="18" charset="0"/>
              </a:rPr>
              <a:t>подготовка </a:t>
            </a:r>
            <a:r>
              <a:rPr lang="ru-RU" sz="2000" dirty="0">
                <a:ea typeface="Times New Roman" panose="02020603050405020304" pitchFamily="18" charset="0"/>
              </a:rPr>
              <a:t>подрастающего поколения к военной службе и воспитание уважения к Российской армии и флоту;</a:t>
            </a:r>
            <a:endParaRPr lang="ru-RU" sz="2000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a typeface="Times New Roman" panose="02020603050405020304" pitchFamily="18" charset="0"/>
              </a:rPr>
              <a:t>воспитание гражданственности, патриотизма и любви к Родине;</a:t>
            </a:r>
            <a:endParaRPr lang="ru-RU" sz="2000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a typeface="Times New Roman" panose="02020603050405020304" pitchFamily="18" charset="0"/>
              </a:rPr>
              <a:t>формирование профессионально значимых качеств и умений, верности конституционному и воинскому долгу;</a:t>
            </a:r>
            <a:endParaRPr lang="ru-RU" sz="2000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a typeface="Times New Roman" panose="02020603050405020304" pitchFamily="18" charset="0"/>
              </a:rPr>
              <a:t>воспитание бережного отношения к героическому прошлому нашего народа, землякам;</a:t>
            </a:r>
            <a:endParaRPr lang="ru-RU" sz="2000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a typeface="Times New Roman" panose="02020603050405020304" pitchFamily="18" charset="0"/>
              </a:rPr>
              <a:t>освоить и совершенствовать дисциплины общей и специальной физической подготовки.</a:t>
            </a:r>
            <a:endParaRPr lang="ru-RU" sz="2000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a typeface="Times New Roman" panose="02020603050405020304" pitchFamily="18" charset="0"/>
              </a:rPr>
              <a:t>совершенствование ценностно-ориентированных качеств личности, обеспечение условий для самовыражения обучающихся, их творческой активности.</a:t>
            </a:r>
            <a:endParaRPr lang="ru-RU" sz="2000" dirty="0">
              <a:effectLst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4" descr="flag1"/>
          <p:cNvPicPr>
            <a:picLocks noChangeAspect="1" noChangeArrowheads="1" noCrop="1"/>
          </p:cNvPicPr>
          <p:nvPr/>
        </p:nvPicPr>
        <p:blipFill>
          <a:blip r:embed="rId2">
            <a:lum bright="-20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1275"/>
            <a:ext cx="10160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-36513" y="765175"/>
            <a:ext cx="9180513" cy="0"/>
          </a:xfrm>
          <a:prstGeom prst="line">
            <a:avLst/>
          </a:prstGeom>
          <a:ln w="476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8237538" y="1889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97" tIns="45600" rIns="91197" bIns="45600" anchor="ctr"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18437" name="Прямоугольник 1"/>
          <p:cNvSpPr>
            <a:spLocks noChangeArrowheads="1"/>
          </p:cNvSpPr>
          <p:nvPr/>
        </p:nvSpPr>
        <p:spPr bwMode="auto">
          <a:xfrm>
            <a:off x="539551" y="116632"/>
            <a:ext cx="7332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269875" algn="ctr"/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УЧИМСЯ ЗАЩИЩАТЬ РОДИНУ</a:t>
            </a: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61" y="929185"/>
            <a:ext cx="2675366" cy="17077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90" y="4712176"/>
            <a:ext cx="2732662" cy="19198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064" y="4712176"/>
            <a:ext cx="2621079" cy="18877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61" y="2946668"/>
            <a:ext cx="2675366" cy="15624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32" y="4712176"/>
            <a:ext cx="2810719" cy="18877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32" y="932532"/>
            <a:ext cx="2810719" cy="170438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33" y="2934257"/>
            <a:ext cx="2810718" cy="150285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82173" y="2999217"/>
            <a:ext cx="1579651" cy="14401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064" y="952054"/>
            <a:ext cx="2621079" cy="1684858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19143</TotalTime>
  <Words>212</Words>
  <Application>Microsoft Office PowerPoint</Application>
  <PresentationFormat>Экран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Symbol</vt:lpstr>
      <vt:lpstr>Times New Roman</vt:lpstr>
      <vt:lpstr>Оформление по умолчанию</vt:lpstr>
      <vt:lpstr>Презентация PowerPoint</vt:lpstr>
      <vt:lpstr>АКТУАЛЬНОСТЬ ПРОБЛЕМЫ</vt:lpstr>
      <vt:lpstr>ЦЕЛИ ПРОГРАММЫ</vt:lpstr>
      <vt:lpstr>ЗАДАЧИ ПРОГРАММЫ</vt:lpstr>
      <vt:lpstr>Презентация PowerPoint</vt:lpstr>
    </vt:vector>
  </TitlesOfParts>
  <Company>12661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Александр Мазур</dc:creator>
  <cp:lastModifiedBy>Полина</cp:lastModifiedBy>
  <cp:revision>1368</cp:revision>
  <cp:lastPrinted>2012-11-23T12:18:06Z</cp:lastPrinted>
  <dcterms:created xsi:type="dcterms:W3CDTF">2001-04-17T06:10:43Z</dcterms:created>
  <dcterms:modified xsi:type="dcterms:W3CDTF">2022-03-30T05:33:22Z</dcterms:modified>
</cp:coreProperties>
</file>